
<file path=[Content_Types].xml><?xml version="1.0" encoding="utf-8"?>
<Types xmlns="http://schemas.openxmlformats.org/package/2006/content-types">
  <Default Extension="wav" ContentType="audio/wav"/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7.xml" ContentType="application/vnd.openxmlformats-officedocument.presentationml.slide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9.xml" ContentType="application/vnd.openxmlformats-officedocument.presentationml.slide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docProps/custom.xml" ContentType="application/vnd.openxmlformats-officedocument.custom-properties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12192000" cy="6858000"/>
  <p:defaultTextStyle>
    <a:defPPr>
      <a:defRPr lang="zh-CN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14" d="100"/>
          <a:sy n="114" d="100"/>
        </p:scale>
        <p:origin x="-420" y="-108"/>
      </p:cViewPr>
      <p:guideLst>
        <p:guide pos="2160" orient="horz"/>
        <p:guide pos="3840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presProps" Target="presProps.xml" /><Relationship Id="rId13" Type="http://schemas.openxmlformats.org/officeDocument/2006/relationships/tableStyles" Target="tableStyles.xml" /><Relationship Id="rId14" Type="http://schemas.openxmlformats.org/officeDocument/2006/relationships/viewProps" Target="viewProps.xml" /></Relationships>
</file>

<file path=ppt/media/image1.png>
</file>

<file path=ppt/media/image2.png>
</file>

<file path=ppt/media/image3.png>
</file>

<file path=ppt/media/image4.png>
</file>

<file path=ppt/media/image5.png>
</file>

<file path=ppt/media/media1.wav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标题幻灯片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t">
            <a:normAutofit/>
          </a:bodyPr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here to edit master header styles</a:t>
            </a:r>
            <a:endParaRPr 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here to edit master subtitle styles</a:t>
            </a:r>
            <a:endParaRPr lang="zh-CN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fld id="{D997B5FA-0921-464F-AAE1-844C04324D75}" type="datetimeFigureOut">
              <a:rPr lang="en-US"/>
              <a:t/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fld id="{565CE74E-AB26-4998-AD42-012C4C1AD076}" type="slidenum">
              <a:rPr lang="en-US"/>
              <a:t/>
            </a:fld>
            <a:endParaRPr 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标题和竖排文字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US"/>
              <a:t>Click here to edit master header styles</a:t>
            </a:r>
            <a:endParaRPr lang="zh-CN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 bwMode="auto"/>
        <p:txBody>
          <a:bodyPr vert="vert">
            <a:normAutofit/>
          </a:bodyPr>
          <a:lstStyle/>
          <a:p>
            <a:pPr lvl="0">
              <a:defRPr/>
            </a:pPr>
            <a:r>
              <a:rPr lang="en-US"/>
              <a:t>Click here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zh-CN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fld id="{D997B5FA-0921-464F-AAE1-844C04324D75}" type="datetimeFigureOut">
              <a:rPr lang="en-US"/>
              <a:t/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fld id="{565CE74E-AB26-4998-AD42-012C4C1AD076}" type="slidenum">
              <a:rPr lang="en-US"/>
              <a:t/>
            </a:fld>
            <a:endParaRPr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垂直排列标题与&#10;文本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vert">
            <a:normAutofit/>
          </a:bodyPr>
          <a:lstStyle/>
          <a:p>
            <a:pPr>
              <a:defRPr/>
            </a:pPr>
            <a:r>
              <a:rPr lang="en-US"/>
              <a:t>Click here to edit master header styles</a:t>
            </a:r>
            <a:endParaRPr lang="zh-CN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vert">
            <a:normAutofit/>
          </a:bodyPr>
          <a:lstStyle/>
          <a:p>
            <a:pPr lvl="0">
              <a:defRPr/>
            </a:pPr>
            <a:r>
              <a:rPr lang="en-US"/>
              <a:t>Click here to edit master text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zh-CN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fld id="{D997B5FA-0921-464F-AAE1-844C04324D75}" type="datetimeFigureOut">
              <a:rPr lang="en-US"/>
              <a:t/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fld id="{565CE74E-AB26-4998-AD42-012C4C1AD076}" type="slidenum">
              <a:rPr lang="en-US"/>
              <a:t/>
            </a:fld>
            <a:endParaRPr 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First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 bwMode="auto">
          <a:xfrm>
            <a:off x="4064000" y="441961"/>
            <a:ext cx="4368800" cy="3083564"/>
          </a:xfrm>
          <a:custGeom>
            <a:avLst/>
            <a:gdLst/>
            <a:ahLst/>
            <a:cxnLst/>
            <a:rect l="l" t="t" r="r" b="b"/>
            <a:pathLst>
              <a:path w="3276600" h="3124200" fill="norm" stroke="1" extrusionOk="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1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3954706" y="3801452"/>
            <a:ext cx="4511964" cy="431780"/>
          </a:xfrm>
          <a:prstGeom prst="rect">
            <a:avLst/>
          </a:prstGeom>
        </p:spPr>
        <p:txBody>
          <a:bodyPr vert="horz" lIns="0" tIns="40504" rIns="0" bIns="40504" anchor="ctr">
            <a:normAutofit fontScale="62500" lnSpcReduction="20000"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>
              <a:defRPr/>
            </a:pPr>
            <a:r>
              <a:rPr lang="en-US"/>
              <a:t>TITLE HERE</a:t>
            </a:r>
            <a:endParaRPr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 bwMode="auto">
          <a:xfrm>
            <a:off x="3954706" y="4385250"/>
            <a:ext cx="4511964" cy="228451"/>
          </a:xfrm>
          <a:prstGeom prst="rect">
            <a:avLst/>
          </a:prstGeom>
        </p:spPr>
        <p:txBody>
          <a:bodyPr vert="horz" lIns="0" tIns="40504" rIns="0" bIns="40504" anchor="ctr">
            <a:normAutofit fontScale="62500" lnSpcReduction="20000"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>
              <a:defRPr/>
            </a:pPr>
            <a:r>
              <a:rPr lang="en-US"/>
              <a:t>Ultimate Powerpoint Template</a:t>
            </a:r>
            <a:endParaRPr lang="es-ES_tradnl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 bwMode="auto">
          <a:xfrm>
            <a:off x="3975166" y="4817825"/>
            <a:ext cx="4488039" cy="1536868"/>
          </a:xfrm>
          <a:prstGeom prst="rect">
            <a:avLst/>
          </a:prstGeom>
        </p:spPr>
        <p:txBody>
          <a:bodyPr vert="horz" lIns="0" tIns="0" rIns="0" bIns="0">
            <a:normAutofit/>
          </a:bodyPr>
          <a:lstStyle>
            <a:lvl1pPr marL="0" indent="0" algn="ctr">
              <a:lnSpc>
                <a:spcPct val="130000"/>
              </a:lnSpc>
              <a:buNone/>
              <a:defRPr sz="14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>
              <a:defRPr/>
            </a:pPr>
            <a:r>
              <a:rPr lang="en-US"/>
              <a:t>Lorem ipsum dolor sit amet, consectetur adipiscing elit. Fusce diam tortor, mattis quis dapibus vitae, euismod non purus. Maecenas ut lacus nec mauris feugiat tristique.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标题和内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US"/>
              <a:t>Click here to edit master header styles</a:t>
            </a:r>
            <a:endParaRPr 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 bwMode="auto"/>
        <p:txBody>
          <a:bodyPr>
            <a:normAutofit/>
          </a:bodyPr>
          <a:lstStyle/>
          <a:p>
            <a:pPr lvl="0">
              <a:defRPr/>
            </a:pPr>
            <a:r>
              <a:rPr lang="en-US"/>
              <a:t>Click here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zh-CN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fld id="{D997B5FA-0921-464F-AAE1-844C04324D75}" type="datetimeFigureOut">
              <a:rPr lang="en-US"/>
              <a:t/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fld id="{565CE74E-AB26-4998-AD42-012C4C1AD076}" type="slidenum">
              <a:rPr lang="en-US"/>
              <a:t/>
            </a:fld>
            <a:endParaRPr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节标题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t">
            <a:normAutofit/>
          </a:bodyPr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here to edit master</a:t>
            </a:r>
            <a:endParaRPr 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here to edit master text styles</a:t>
            </a:r>
            <a:endParaRPr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fld id="{D997B5FA-0921-464F-AAE1-844C04324D75}" type="datetimeFigureOut">
              <a:rPr lang="en-US"/>
              <a:t/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fld id="{565CE74E-AB26-4998-AD42-012C4C1AD076}" type="slidenum">
              <a:rPr lang="en-US"/>
              <a:t/>
            </a:fld>
            <a:endParaRPr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两栏内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US"/>
              <a:t>Click here to edit master header styles</a:t>
            </a:r>
            <a:endParaRPr 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/>
              <a:t>Click here to edit master text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zh-CN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/>
              <a:t>Click here to edit master text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zh-CN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fld id="{D997B5FA-0921-464F-AAE1-844C04324D75}" type="datetimeFigureOut">
              <a:rPr lang="en-US"/>
              <a:t/>
            </a:fld>
            <a:endParaRPr 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fld id="{565CE74E-AB26-4998-AD42-012C4C1AD076}" type="slidenum">
              <a:rPr lang="en-US"/>
              <a:t/>
            </a:fld>
            <a:endParaRPr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比较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/>
              <a:t>Click here to edit master header styles</a:t>
            </a:r>
            <a:endParaRPr 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here to edit master text</a:t>
            </a:r>
            <a:endParaRPr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/>
              <a:t>Click here to edit master text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zh-CN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here to edit master text</a:t>
            </a:r>
            <a:endParaRPr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/>
              <a:t>Click here to edit master text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zh-CN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fld id="{D997B5FA-0921-464F-AAE1-844C04324D75}" type="datetimeFigureOut">
              <a:rPr lang="en-US"/>
              <a:t/>
            </a:fld>
            <a:endParaRPr 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fld id="{565CE74E-AB26-4998-AD42-012C4C1AD076}" type="slidenum">
              <a:rPr lang="en-US"/>
              <a:t/>
            </a:fld>
            <a:endParaRPr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仅标题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US"/>
              <a:t>Click here to edit master header styles</a:t>
            </a:r>
            <a:endParaRPr lang="zh-CN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fld id="{D997B5FA-0921-464F-AAE1-844C04324D75}" type="datetimeFigureOut">
              <a:rPr lang="en-US"/>
              <a:t/>
            </a:fld>
            <a:endParaRPr 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fld id="{565CE74E-AB26-4998-AD42-012C4C1AD076}" type="slidenum">
              <a:rPr lang="en-US"/>
              <a:t/>
            </a:fld>
            <a:endParaRPr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空白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fld id="{D997B5FA-0921-464F-AAE1-844C04324D75}" type="datetimeFigureOut">
              <a:rPr lang="en-US"/>
              <a:t/>
            </a:fld>
            <a:endParaRPr 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fld id="{565CE74E-AB26-4998-AD42-012C4C1AD076}" type="slidenum">
              <a:rPr lang="en-US"/>
              <a:t/>
            </a:fld>
            <a:endParaRPr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内容与标题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here to edit master header styles</a:t>
            </a:r>
            <a:endParaRPr 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here to edit master text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here to edit master text</a:t>
            </a:r>
            <a:endParaRPr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fld id="{D997B5FA-0921-464F-AAE1-844C04324D75}" type="datetimeFigureOut">
              <a:rPr lang="en-US"/>
              <a:t/>
            </a:fld>
            <a:endParaRPr 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fld id="{565CE74E-AB26-4998-AD42-012C4C1AD076}" type="slidenum">
              <a:rPr lang="en-US"/>
              <a:t/>
            </a:fld>
            <a:endParaRPr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图片与标题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here to edit master header styles</a:t>
            </a:r>
            <a:endParaRPr lang="zh-CN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here to edit master text</a:t>
            </a:r>
            <a:endParaRPr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fld id="{D997B5FA-0921-464F-AAE1-844C04324D75}" type="datetimeFigureOut">
              <a:rPr lang="en-US"/>
              <a:t/>
            </a:fld>
            <a:endParaRPr 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fld id="{565CE74E-AB26-4998-AD42-012C4C1AD076}" type="slidenum">
              <a:rPr lang="en-US"/>
              <a:t/>
            </a:fld>
            <a:endParaRPr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EEEC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defRPr/>
            </a:pPr>
            <a:r>
              <a:rPr lang="en-US"/>
              <a:t>Click here to edit master header styles</a:t>
            </a:r>
            <a:endParaRPr 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here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zh-CN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D997B5FA-0921-464F-AAE1-844C04324D75}" type="datetimeFigureOut">
              <a:rPr lang="en-US"/>
              <a:t/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65CE74E-AB26-4998-AD42-012C4C1AD076}" type="slidenum">
              <a:rPr lang="en-US"/>
              <a:t/>
            </a:fld>
            <a:endParaRPr 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microsoft.com/office/2007/relationships/media" Target="../media/media1.wav"/><Relationship Id="rId6" Type="http://schemas.openxmlformats.org/officeDocument/2006/relationships/audio" Target="../media/media1.wav" 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3" descr="1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0"/>
            <a:ext cx="12192000" cy="6858635"/>
          </a:xfrm>
          <a:prstGeom prst="rect">
            <a:avLst/>
          </a:prstGeom>
        </p:spPr>
      </p:pic>
      <p:pic>
        <p:nvPicPr>
          <p:cNvPr id="5" name="图片 4" descr="2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766445" y="0"/>
            <a:ext cx="10963910" cy="685292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 bwMode="auto">
          <a:xfrm flipH="0" flipV="0">
            <a:off x="2031999" y="1720849"/>
            <a:ext cx="6589099" cy="2193924"/>
          </a:xfrm>
          <a:prstGeom prst="rect">
            <a:avLst/>
          </a:prstGeom>
          <a:noFill/>
        </p:spPr>
        <p:txBody>
          <a:bodyPr wrap="square" rtlCol="0" anchor="t">
            <a:normAutofit/>
          </a:bodyPr>
          <a:lstStyle/>
          <a:p>
            <a:pPr>
              <a:lnSpc>
                <a:spcPct val="100000"/>
              </a:lnSpc>
              <a:defRPr/>
            </a:pPr>
            <a:r>
              <a:rPr lang="zh-CN" sz="5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Асинхронное программирование</a:t>
            </a:r>
            <a:endParaRPr sz="5800"/>
          </a:p>
        </p:txBody>
      </p:sp>
      <p:sp>
        <p:nvSpPr>
          <p:cNvPr id="13" name="文本框 12"/>
          <p:cNvSpPr txBox="1"/>
          <p:nvPr/>
        </p:nvSpPr>
        <p:spPr bwMode="auto">
          <a:xfrm>
            <a:off x="2031999" y="4735194"/>
            <a:ext cx="2209165" cy="335280"/>
          </a:xfrm>
          <a:prstGeom prst="rect">
            <a:avLst/>
          </a:prstGeom>
          <a:noFill/>
        </p:spPr>
        <p:txBody>
          <a:bodyPr wrap="square" rtlCol="0" anchor="t">
            <a:normAutofit/>
          </a:bodyPr>
          <a:lstStyle/>
          <a:p>
            <a:pPr algn="just">
              <a:defRPr/>
            </a:pPr>
            <a:r>
              <a:rPr lang="en-US" sz="1600" b="1">
                <a:solidFill>
                  <a:srgbClr val="242424"/>
                </a:solidFill>
                <a:latin typeface="思源黑体 Light"/>
                <a:ea typeface="思源黑体 CN Light"/>
              </a:rPr>
              <a:t>Фирсов Кирилл</a:t>
            </a:r>
            <a:endParaRPr/>
          </a:p>
        </p:txBody>
      </p:sp>
      <p:pic>
        <p:nvPicPr>
          <p:cNvPr id="14" name="时尚广告1">
            <a:hlinkClick r:id="" action="ppaction://media"/>
          </p:cNvPr>
          <p:cNvPicPr>
            <a:picLocks noChangeAspect="1" noRo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4"/>
          <a:stretch/>
        </p:blipFill>
        <p:spPr bwMode="auto">
          <a:xfrm>
            <a:off x="147320" y="-817245"/>
            <a:ext cx="619125" cy="619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1" advTm="2000">
        <p:wipe dir="l"/>
      </p:transition>
    </mc:Choice>
    <mc:Fallback>
      <p:transition spd="slow" advClick="1" advTm="2000">
        <p:wipe dir="l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 bwMode="auto">
          <a:xfrm>
            <a:off x="1299844" y="1115694"/>
            <a:ext cx="4587239" cy="3938904"/>
            <a:chOff x="0" y="0"/>
            <a:chExt cx="4587239" cy="3938904"/>
          </a:xfrm>
        </p:grpSpPr>
        <p:pic>
          <p:nvPicPr>
            <p:cNvPr id="5" name="图片 4" descr="2"/>
            <p:cNvPicPr>
              <a:picLocks noChangeAspect="1"/>
            </p:cNvPicPr>
            <p:nvPr/>
          </p:nvPicPr>
          <p:blipFill>
            <a:blip r:embed="rId2"/>
            <a:srcRect l="24690" t="11861" r="20426" b="15864"/>
            <a:stretch/>
          </p:blipFill>
          <p:spPr bwMode="auto">
            <a:xfrm flipH="1">
              <a:off x="0" y="0"/>
              <a:ext cx="4587239" cy="3938904"/>
            </a:xfrm>
            <a:prstGeom prst="rect">
              <a:avLst/>
            </a:prstGeom>
          </p:spPr>
        </p:pic>
        <p:sp>
          <p:nvSpPr>
            <p:cNvPr id="9" name="文本框 8"/>
            <p:cNvSpPr txBox="1"/>
            <p:nvPr/>
          </p:nvSpPr>
          <p:spPr bwMode="auto">
            <a:xfrm flipH="0" flipV="0">
              <a:off x="1125855" y="859153"/>
              <a:ext cx="2775924" cy="975359"/>
            </a:xfrm>
            <a:prstGeom prst="rect">
              <a:avLst/>
            </a:prstGeom>
            <a:noFill/>
          </p:spPr>
          <p:txBody>
            <a:bodyPr wrap="square" rtlCol="0" anchor="t">
              <a:normAutofit/>
            </a:bodyPr>
            <a:lstStyle/>
            <a:p>
              <a:pPr>
                <a:defRPr/>
              </a:pPr>
              <a:endParaRPr/>
            </a:p>
          </p:txBody>
        </p:sp>
        <p:sp>
          <p:nvSpPr>
            <p:cNvPr id="13" name="文本框 12"/>
            <p:cNvSpPr txBox="1"/>
            <p:nvPr/>
          </p:nvSpPr>
          <p:spPr bwMode="auto">
            <a:xfrm>
              <a:off x="1125855" y="1708467"/>
              <a:ext cx="2386964" cy="52196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normAutofit fontScale="50000" lnSpcReduction="10000"/>
            </a:bodyPr>
            <a:lstStyle/>
            <a:p>
              <a:pPr algn="just">
                <a:lnSpc>
                  <a:spcPct val="100000"/>
                </a:lnSpc>
                <a:defRPr/>
              </a:pPr>
              <a:r>
                <a:rPr lang="en-US" sz="5000" b="1" i="0" u="none" strike="noStrike" cap="none" spc="0">
                  <a:solidFill>
                    <a:srgbClr val="242424"/>
                  </a:solidFill>
                  <a:latin typeface="思源黑体 Light"/>
                  <a:ea typeface="思源黑体 Light"/>
                  <a:cs typeface="思源黑体 Light"/>
                </a:rPr>
                <a:t>Поговорим о</a:t>
              </a:r>
              <a:endParaRPr sz="5000"/>
            </a:p>
          </p:txBody>
        </p:sp>
      </p:grpSp>
      <p:grpSp>
        <p:nvGrpSpPr>
          <p:cNvPr id="15" name="组合 14"/>
          <p:cNvGrpSpPr/>
          <p:nvPr/>
        </p:nvGrpSpPr>
        <p:grpSpPr bwMode="auto">
          <a:xfrm>
            <a:off x="6070918" y="1369060"/>
            <a:ext cx="3669348" cy="863283"/>
            <a:chOff x="9943" y="1732"/>
            <a:chExt cx="5779" cy="1360"/>
          </a:xfrm>
        </p:grpSpPr>
        <p:pic>
          <p:nvPicPr>
            <p:cNvPr id="8" name="图片 7" descr="2"/>
            <p:cNvPicPr>
              <a:picLocks noChangeAspect="1"/>
            </p:cNvPicPr>
            <p:nvPr/>
          </p:nvPicPr>
          <p:blipFill>
            <a:blip r:embed="rId2"/>
            <a:srcRect l="24690" t="11861" r="20426" b="15864"/>
            <a:stretch/>
          </p:blipFill>
          <p:spPr bwMode="auto">
            <a:xfrm rot="5640000" flipH="1">
              <a:off x="9866" y="2084"/>
              <a:ext cx="1084" cy="931"/>
            </a:xfrm>
            <a:prstGeom prst="rect">
              <a:avLst/>
            </a:prstGeom>
          </p:spPr>
        </p:pic>
        <p:sp>
          <p:nvSpPr>
            <p:cNvPr id="12" name="文本框 11"/>
            <p:cNvSpPr txBox="1"/>
            <p:nvPr/>
          </p:nvSpPr>
          <p:spPr bwMode="auto">
            <a:xfrm>
              <a:off x="10063" y="1732"/>
              <a:ext cx="1384" cy="1074"/>
            </a:xfrm>
            <a:prstGeom prst="rect">
              <a:avLst/>
            </a:prstGeom>
            <a:noFill/>
          </p:spPr>
          <p:txBody>
            <a:bodyPr wrap="square" rtlCol="0" anchor="t">
              <a:normAutofit/>
            </a:bodyPr>
            <a:lstStyle/>
            <a:p>
              <a:pPr algn="just">
                <a:lnSpc>
                  <a:spcPct val="120000"/>
                </a:lnSpc>
                <a:defRPr/>
              </a:pPr>
              <a:r>
                <a:rPr lang="en-US" sz="3200">
                  <a:solidFill>
                    <a:srgbClr val="242424"/>
                  </a:solidFill>
                  <a:latin typeface="Source Han Sans SC"/>
                  <a:ea typeface="Source Han Sans SC"/>
                  <a:cs typeface="字魂35号-经典雅黑"/>
                </a:rPr>
                <a:t>01</a:t>
              </a:r>
              <a:endParaRPr/>
            </a:p>
          </p:txBody>
        </p:sp>
        <p:sp>
          <p:nvSpPr>
            <p:cNvPr id="14" name="文本框 13"/>
            <p:cNvSpPr txBox="1"/>
            <p:nvPr/>
          </p:nvSpPr>
          <p:spPr bwMode="auto">
            <a:xfrm>
              <a:off x="11581" y="1976"/>
              <a:ext cx="4140" cy="792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normAutofit fontScale="85000" lnSpcReduction="3000"/>
            </a:bodyPr>
            <a:lstStyle/>
            <a:p>
              <a:pPr algn="just">
                <a:defRPr/>
              </a:pPr>
              <a:r>
                <a:rPr lang="en-US" sz="1800" b="0" i="0" u="none" strike="noStrike" cap="none" spc="0">
                  <a:solidFill>
                    <a:srgbClr val="EE83C2"/>
                  </a:solidFill>
                  <a:latin typeface="Source Han Sans SC"/>
                  <a:ea typeface="Source Han Sans SC"/>
                  <a:cs typeface="Source Han Sans SC"/>
                </a:rPr>
                <a:t>Введение в асинхронное программирование</a:t>
              </a:r>
              <a:endParaRPr sz="1800"/>
            </a:p>
          </p:txBody>
        </p:sp>
      </p:grpSp>
      <p:grpSp>
        <p:nvGrpSpPr>
          <p:cNvPr id="42" name="组合 41"/>
          <p:cNvGrpSpPr/>
          <p:nvPr/>
        </p:nvGrpSpPr>
        <p:grpSpPr bwMode="auto">
          <a:xfrm>
            <a:off x="6070918" y="2367915"/>
            <a:ext cx="3669348" cy="863283"/>
            <a:chOff x="9943" y="1732"/>
            <a:chExt cx="5779" cy="1360"/>
          </a:xfrm>
        </p:grpSpPr>
        <p:pic>
          <p:nvPicPr>
            <p:cNvPr id="43" name="图片 42" descr="2"/>
            <p:cNvPicPr>
              <a:picLocks noChangeAspect="1"/>
            </p:cNvPicPr>
            <p:nvPr/>
          </p:nvPicPr>
          <p:blipFill>
            <a:blip r:embed="rId2"/>
            <a:srcRect l="24690" t="11861" r="20426" b="15864"/>
            <a:stretch/>
          </p:blipFill>
          <p:spPr bwMode="auto">
            <a:xfrm rot="5640000" flipH="1">
              <a:off x="9866" y="2084"/>
              <a:ext cx="1084" cy="931"/>
            </a:xfrm>
            <a:prstGeom prst="rect">
              <a:avLst/>
            </a:prstGeom>
          </p:spPr>
        </p:pic>
        <p:sp>
          <p:nvSpPr>
            <p:cNvPr id="44" name="文本框 43"/>
            <p:cNvSpPr txBox="1"/>
            <p:nvPr/>
          </p:nvSpPr>
          <p:spPr bwMode="auto">
            <a:xfrm>
              <a:off x="10063" y="1732"/>
              <a:ext cx="1384" cy="1074"/>
            </a:xfrm>
            <a:prstGeom prst="rect">
              <a:avLst/>
            </a:prstGeom>
            <a:noFill/>
          </p:spPr>
          <p:txBody>
            <a:bodyPr wrap="square" rtlCol="0" anchor="t">
              <a:normAutofit/>
            </a:bodyPr>
            <a:lstStyle/>
            <a:p>
              <a:pPr algn="just">
                <a:lnSpc>
                  <a:spcPct val="120000"/>
                </a:lnSpc>
                <a:defRPr/>
              </a:pPr>
              <a:r>
                <a:rPr lang="en-US" sz="3200">
                  <a:solidFill>
                    <a:srgbClr val="242424"/>
                  </a:solidFill>
                  <a:latin typeface="Source Han Sans SC"/>
                  <a:ea typeface="Source Han Sans SC"/>
                  <a:cs typeface="字魂35号-经典雅黑"/>
                </a:rPr>
                <a:t>02</a:t>
              </a:r>
              <a:endParaRPr/>
            </a:p>
          </p:txBody>
        </p:sp>
        <p:sp>
          <p:nvSpPr>
            <p:cNvPr id="45" name="文本框 44"/>
            <p:cNvSpPr txBox="1"/>
            <p:nvPr/>
          </p:nvSpPr>
          <p:spPr bwMode="auto">
            <a:xfrm>
              <a:off x="11581" y="1976"/>
              <a:ext cx="4140" cy="792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normAutofit fontScale="95000" lnSpcReduction="1000"/>
            </a:bodyPr>
            <a:lstStyle/>
            <a:p>
              <a:pPr algn="just">
                <a:defRPr/>
              </a:pPr>
              <a:r>
                <a:rPr lang="en-US" sz="1500" b="0" i="0" u="none" strike="noStrike" cap="none" spc="0">
                  <a:solidFill>
                    <a:srgbClr val="EE83C2"/>
                  </a:solidFill>
                  <a:latin typeface="Source Han Sans SC"/>
                  <a:ea typeface="Source Han Sans SC"/>
                  <a:cs typeface="Source Han Sans SC"/>
                </a:rPr>
                <a:t>Лучшие практики</a:t>
              </a:r>
              <a:r>
                <a:rPr lang="en-US" sz="1500" b="0" i="0" u="none" strike="noStrike" cap="none" spc="0">
                  <a:solidFill>
                    <a:srgbClr val="EE83C2"/>
                  </a:solidFill>
                  <a:latin typeface="Source Han Sans SC"/>
                  <a:ea typeface="Source Han Sans SC"/>
                  <a:cs typeface="Source Han Sans SC"/>
                </a:rPr>
                <a:t> и особенности использования</a:t>
              </a:r>
              <a:endParaRPr sz="1500"/>
            </a:p>
          </p:txBody>
        </p:sp>
      </p:grpSp>
      <p:grpSp>
        <p:nvGrpSpPr>
          <p:cNvPr id="46" name="组合 45"/>
          <p:cNvGrpSpPr/>
          <p:nvPr/>
        </p:nvGrpSpPr>
        <p:grpSpPr bwMode="auto">
          <a:xfrm>
            <a:off x="6070918" y="3366770"/>
            <a:ext cx="3669348" cy="863283"/>
            <a:chOff x="9943" y="1732"/>
            <a:chExt cx="5779" cy="1360"/>
          </a:xfrm>
        </p:grpSpPr>
        <p:pic>
          <p:nvPicPr>
            <p:cNvPr id="47" name="图片 46" descr="2"/>
            <p:cNvPicPr>
              <a:picLocks noChangeAspect="1"/>
            </p:cNvPicPr>
            <p:nvPr/>
          </p:nvPicPr>
          <p:blipFill>
            <a:blip r:embed="rId2"/>
            <a:srcRect l="24690" t="11861" r="20426" b="15864"/>
            <a:stretch/>
          </p:blipFill>
          <p:spPr bwMode="auto">
            <a:xfrm rot="5640000" flipH="1">
              <a:off x="9866" y="2084"/>
              <a:ext cx="1084" cy="931"/>
            </a:xfrm>
            <a:prstGeom prst="rect">
              <a:avLst/>
            </a:prstGeom>
          </p:spPr>
        </p:pic>
        <p:sp>
          <p:nvSpPr>
            <p:cNvPr id="48" name="文本框 47"/>
            <p:cNvSpPr txBox="1"/>
            <p:nvPr/>
          </p:nvSpPr>
          <p:spPr bwMode="auto">
            <a:xfrm>
              <a:off x="10063" y="1732"/>
              <a:ext cx="1384" cy="1074"/>
            </a:xfrm>
            <a:prstGeom prst="rect">
              <a:avLst/>
            </a:prstGeom>
            <a:noFill/>
          </p:spPr>
          <p:txBody>
            <a:bodyPr wrap="square" rtlCol="0" anchor="t">
              <a:normAutofit/>
            </a:bodyPr>
            <a:lstStyle/>
            <a:p>
              <a:pPr algn="just">
                <a:lnSpc>
                  <a:spcPct val="120000"/>
                </a:lnSpc>
                <a:defRPr/>
              </a:pPr>
              <a:r>
                <a:rPr lang="en-US" sz="3200">
                  <a:solidFill>
                    <a:srgbClr val="242424"/>
                  </a:solidFill>
                  <a:latin typeface="Source Han Sans SC"/>
                  <a:ea typeface="Source Han Sans SC"/>
                  <a:cs typeface="字魂35号-经典雅黑"/>
                </a:rPr>
                <a:t>03</a:t>
              </a:r>
              <a:endParaRPr/>
            </a:p>
          </p:txBody>
        </p:sp>
        <p:sp>
          <p:nvSpPr>
            <p:cNvPr id="49" name="文本框 48"/>
            <p:cNvSpPr txBox="1"/>
            <p:nvPr/>
          </p:nvSpPr>
          <p:spPr bwMode="auto">
            <a:xfrm>
              <a:off x="11581" y="1976"/>
              <a:ext cx="4140" cy="792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normAutofit fontScale="95000" lnSpcReduction="1000"/>
            </a:bodyPr>
            <a:lstStyle/>
            <a:p>
              <a:pPr algn="just">
                <a:defRPr/>
              </a:pPr>
              <a:r>
                <a:rPr lang="en-US" sz="1500" b="0" i="0" u="none" strike="noStrike" cap="none" spc="0">
                  <a:solidFill>
                    <a:srgbClr val="EE83C2"/>
                  </a:solidFill>
                  <a:latin typeface="Source Han Sans SC"/>
                  <a:ea typeface="Source Han Sans SC"/>
                  <a:cs typeface="Source Han Sans SC"/>
                </a:rPr>
                <a:t>Асинхронность в Python(Практическая часть)</a:t>
              </a:r>
              <a:endParaRPr sz="150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1" advTm="2000">
        <p:wipe dir="l"/>
      </p:transition>
    </mc:Choice>
    <mc:Fallback>
      <p:transition spd="slow" advClick="1" advTm="2000">
        <p:wipe dir="l"/>
      </p:transition>
    </mc:Fallback>
  </mc:AlternateContent>
  <p:timing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3" descr="1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0"/>
            <a:ext cx="12192000" cy="6858635"/>
          </a:xfrm>
          <a:prstGeom prst="rect">
            <a:avLst/>
          </a:prstGeom>
        </p:spPr>
      </p:pic>
      <p:pic>
        <p:nvPicPr>
          <p:cNvPr id="5" name="图片 4" descr="2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766445" y="0"/>
            <a:ext cx="10963910" cy="685292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 bwMode="auto">
          <a:xfrm>
            <a:off x="2006600" y="1633220"/>
            <a:ext cx="6322695" cy="1568450"/>
          </a:xfrm>
          <a:prstGeom prst="rect">
            <a:avLst/>
          </a:prstGeom>
          <a:noFill/>
        </p:spPr>
        <p:txBody>
          <a:bodyPr wrap="square" rtlCol="0" anchor="t">
            <a:normAutofit/>
          </a:bodyPr>
          <a:lstStyle/>
          <a:p>
            <a:pPr>
              <a:defRPr/>
            </a:pPr>
            <a:r>
              <a:rPr lang="en-US" sz="9600">
                <a:solidFill>
                  <a:srgbClr val="F6BFDE">
                    <a:alpha val="53000"/>
                  </a:srgbClr>
                </a:solidFill>
                <a:latin typeface="思源黑体 Light"/>
                <a:ea typeface="思源黑体 CN Light"/>
              </a:rPr>
              <a:t>PART ONE</a:t>
            </a:r>
            <a:endParaRPr/>
          </a:p>
        </p:txBody>
      </p:sp>
      <p:sp>
        <p:nvSpPr>
          <p:cNvPr id="9" name="文本框 8"/>
          <p:cNvSpPr txBox="1"/>
          <p:nvPr/>
        </p:nvSpPr>
        <p:spPr bwMode="auto">
          <a:xfrm>
            <a:off x="2106930" y="2461260"/>
            <a:ext cx="5943600" cy="97536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70000" lnSpcReduction="6000"/>
          </a:bodyPr>
          <a:lstStyle/>
          <a:p>
            <a:pPr>
              <a:defRPr/>
            </a:pPr>
            <a:r>
              <a:rPr sz="4000" b="0" i="0" u="none">
                <a:solidFill>
                  <a:schemeClr val="tx1"/>
                </a:solidFill>
                <a:latin typeface="Liberation Sans"/>
                <a:ea typeface="Liberation Sans"/>
                <a:cs typeface="Liberation Sans"/>
              </a:rPr>
              <a:t>Часть 1: Введение в асинхронное программирование</a:t>
            </a:r>
            <a:endParaRPr sz="40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1" advTm="2000">
        <p:wipe dir="l"/>
      </p:transition>
    </mc:Choice>
    <mc:Fallback>
      <p:transition spd="slow" advClick="1" advTm="2000">
        <p:wipe dir="l"/>
      </p:transition>
    </mc:Fallback>
  </mc:AlternateContent>
  <p:timing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 bwMode="auto">
          <a:xfrm>
            <a:off x="3260725" y="1602740"/>
            <a:ext cx="5314950" cy="3322320"/>
            <a:chOff x="5415" y="2784"/>
            <a:chExt cx="8370" cy="5232"/>
          </a:xfrm>
        </p:grpSpPr>
        <p:pic>
          <p:nvPicPr>
            <p:cNvPr id="5" name="图片 4" descr="2"/>
            <p:cNvPicPr>
              <a:picLocks noChangeAspect="1"/>
            </p:cNvPicPr>
            <p:nvPr/>
          </p:nvPicPr>
          <p:blipFill>
            <a:blip r:embed="rId2"/>
            <a:stretch/>
          </p:blipFill>
          <p:spPr bwMode="auto">
            <a:xfrm>
              <a:off x="5415" y="2784"/>
              <a:ext cx="8370" cy="5232"/>
            </a:xfrm>
            <a:prstGeom prst="rect">
              <a:avLst/>
            </a:prstGeom>
          </p:spPr>
        </p:pic>
        <p:sp>
          <p:nvSpPr>
            <p:cNvPr id="2" name="弧形 1"/>
            <p:cNvSpPr/>
            <p:nvPr/>
          </p:nvSpPr>
          <p:spPr bwMode="auto">
            <a:xfrm rot="1260000">
              <a:off x="7090" y="4780"/>
              <a:ext cx="5480" cy="900"/>
            </a:xfrm>
            <a:prstGeom prst="arc">
              <a:avLst>
                <a:gd name="adj1" fmla="val 20917811"/>
                <a:gd name="adj2" fmla="val 11579677"/>
              </a:avLst>
            </a:prstGeom>
            <a:noFill/>
            <a:ln>
              <a:gradFill>
                <a:gsLst>
                  <a:gs pos="0">
                    <a:srgbClr val="F6BFDE"/>
                  </a:gs>
                  <a:gs pos="47000">
                    <a:srgbClr val="EE83C2"/>
                  </a:gs>
                  <a:gs pos="100000">
                    <a:srgbClr val="F7B3E6"/>
                  </a:gs>
                </a:gsLst>
                <a:lin ang="108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3" name="弧形 2"/>
            <p:cNvSpPr/>
            <p:nvPr/>
          </p:nvSpPr>
          <p:spPr bwMode="auto">
            <a:xfrm rot="20760000">
              <a:off x="7124" y="4780"/>
              <a:ext cx="5480" cy="900"/>
            </a:xfrm>
            <a:prstGeom prst="arc">
              <a:avLst>
                <a:gd name="adj1" fmla="val 21089037"/>
                <a:gd name="adj2" fmla="val 11474904"/>
              </a:avLst>
            </a:prstGeom>
            <a:noFill/>
            <a:ln>
              <a:gradFill>
                <a:gsLst>
                  <a:gs pos="0">
                    <a:srgbClr val="F6BFDE"/>
                  </a:gs>
                  <a:gs pos="47000">
                    <a:srgbClr val="EE83C2"/>
                  </a:gs>
                  <a:gs pos="100000">
                    <a:srgbClr val="F7B3E6"/>
                  </a:gs>
                </a:gsLst>
                <a:lin ang="108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sp>
        <p:nvSpPr>
          <p:cNvPr id="7" name="椭圆 6"/>
          <p:cNvSpPr/>
          <p:nvPr/>
        </p:nvSpPr>
        <p:spPr bwMode="auto">
          <a:xfrm>
            <a:off x="7691120" y="2654300"/>
            <a:ext cx="152400" cy="152400"/>
          </a:xfrm>
          <a:prstGeom prst="ellipse">
            <a:avLst/>
          </a:prstGeom>
          <a:solidFill>
            <a:srgbClr val="F6BFDE"/>
          </a:solidFill>
          <a:ln>
            <a:gradFill>
              <a:gsLst>
                <a:gs pos="0">
                  <a:srgbClr val="F6BFDE"/>
                </a:gs>
                <a:gs pos="47000">
                  <a:srgbClr val="EE83C2"/>
                </a:gs>
                <a:gs pos="100000">
                  <a:srgbClr val="F7B3E6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grpSp>
        <p:nvGrpSpPr>
          <p:cNvPr id="9" name="组合 8"/>
          <p:cNvGrpSpPr/>
          <p:nvPr/>
        </p:nvGrpSpPr>
        <p:grpSpPr bwMode="auto">
          <a:xfrm>
            <a:off x="7843519" y="1997709"/>
            <a:ext cx="3479799" cy="1238748"/>
            <a:chOff x="0" y="0"/>
            <a:chExt cx="3479799" cy="1238748"/>
          </a:xfrm>
        </p:grpSpPr>
        <p:sp>
          <p:nvSpPr>
            <p:cNvPr id="13" name="文本框 12"/>
            <p:cNvSpPr txBox="1"/>
            <p:nvPr/>
          </p:nvSpPr>
          <p:spPr bwMode="auto">
            <a:xfrm flipH="0" flipV="0">
              <a:off x="0" y="0"/>
              <a:ext cx="3444579" cy="536574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normAutofit/>
            </a:bodyPr>
            <a:lstStyle/>
            <a:p>
              <a:pPr>
                <a:defRPr/>
              </a:pPr>
              <a:r>
                <a:rPr sz="1600" b="0" i="0" u="none">
                  <a:solidFill>
                    <a:schemeClr val="tx1"/>
                  </a:solidFill>
                  <a:latin typeface="Liberation Sans"/>
                  <a:ea typeface="Liberation Sans"/>
                  <a:cs typeface="Liberation Sans"/>
                </a:rPr>
                <a:t>Зачем нужно асинхронное программирование?</a:t>
              </a:r>
              <a:endParaRPr sz="1600">
                <a:solidFill>
                  <a:schemeClr val="tx1"/>
                </a:solidFill>
              </a:endParaRPr>
            </a:p>
          </p:txBody>
        </p:sp>
        <p:sp>
          <p:nvSpPr>
            <p:cNvPr id="16" name="文本框 15"/>
            <p:cNvSpPr txBox="1"/>
            <p:nvPr/>
          </p:nvSpPr>
          <p:spPr bwMode="auto">
            <a:xfrm>
              <a:off x="0" y="536574"/>
              <a:ext cx="3479799" cy="702173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normAutofit fontScale="70000" lnSpcReduction="6000"/>
            </a:bodyPr>
            <a:lstStyle/>
            <a:p>
              <a:pPr>
                <a:lnSpc>
                  <a:spcPct val="128000"/>
                </a:lnSpc>
                <a:defRPr/>
              </a:pPr>
              <a:r>
                <a:rPr lang="en-US" sz="1600" b="0" i="0" u="none" strike="noStrike" cap="none" spc="0">
                  <a:solidFill>
                    <a:schemeClr val="tx1"/>
                  </a:solidFill>
                  <a:latin typeface="思源黑体 Light"/>
                  <a:ea typeface="思源黑体 Light"/>
                  <a:cs typeface="思源黑体 Light"/>
                </a:rPr>
                <a:t>Асинхронное программирование используется для оптимизации высоконагруженных приложений с частым ожиданием системы</a:t>
              </a:r>
              <a:endParaRPr>
                <a:solidFill>
                  <a:schemeClr val="tx1"/>
                </a:solidFill>
              </a:endParaRPr>
            </a:p>
          </p:txBody>
        </p:sp>
      </p:grpSp>
      <p:sp>
        <p:nvSpPr>
          <p:cNvPr id="10" name="椭圆 9"/>
          <p:cNvSpPr/>
          <p:nvPr/>
        </p:nvSpPr>
        <p:spPr bwMode="auto">
          <a:xfrm>
            <a:off x="7538720" y="3702050"/>
            <a:ext cx="152400" cy="152400"/>
          </a:xfrm>
          <a:prstGeom prst="ellipse">
            <a:avLst/>
          </a:prstGeom>
          <a:solidFill>
            <a:srgbClr val="F6BFDE"/>
          </a:solidFill>
          <a:ln>
            <a:gradFill>
              <a:gsLst>
                <a:gs pos="0">
                  <a:srgbClr val="F6BFDE"/>
                </a:gs>
                <a:gs pos="47000">
                  <a:srgbClr val="EE83C2"/>
                </a:gs>
                <a:gs pos="100000">
                  <a:srgbClr val="F7B3E6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18" name="椭圆 17"/>
          <p:cNvSpPr/>
          <p:nvPr/>
        </p:nvSpPr>
        <p:spPr bwMode="auto">
          <a:xfrm>
            <a:off x="4414520" y="2458085"/>
            <a:ext cx="152400" cy="152400"/>
          </a:xfrm>
          <a:prstGeom prst="ellipse">
            <a:avLst/>
          </a:prstGeom>
          <a:solidFill>
            <a:srgbClr val="F6BFDE"/>
          </a:solidFill>
          <a:ln>
            <a:gradFill>
              <a:gsLst>
                <a:gs pos="0">
                  <a:srgbClr val="F6BFDE"/>
                </a:gs>
                <a:gs pos="47000">
                  <a:srgbClr val="EE83C2"/>
                </a:gs>
                <a:gs pos="100000">
                  <a:srgbClr val="F7B3E6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19" name="椭圆 18"/>
          <p:cNvSpPr/>
          <p:nvPr/>
        </p:nvSpPr>
        <p:spPr bwMode="auto">
          <a:xfrm>
            <a:off x="4366895" y="3524250"/>
            <a:ext cx="152400" cy="152400"/>
          </a:xfrm>
          <a:prstGeom prst="ellipse">
            <a:avLst/>
          </a:prstGeom>
          <a:solidFill>
            <a:srgbClr val="F6BFDE"/>
          </a:solidFill>
          <a:ln>
            <a:gradFill>
              <a:gsLst>
                <a:gs pos="0">
                  <a:srgbClr val="F6BFDE"/>
                </a:gs>
                <a:gs pos="47000">
                  <a:srgbClr val="EE83C2"/>
                </a:gs>
                <a:gs pos="100000">
                  <a:srgbClr val="F7B3E6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grpSp>
        <p:nvGrpSpPr>
          <p:cNvPr id="20" name="组合 19"/>
          <p:cNvGrpSpPr/>
          <p:nvPr/>
        </p:nvGrpSpPr>
        <p:grpSpPr bwMode="auto">
          <a:xfrm>
            <a:off x="705825" y="1665604"/>
            <a:ext cx="3482634" cy="1131351"/>
            <a:chOff x="0" y="0"/>
            <a:chExt cx="3482634" cy="1131351"/>
          </a:xfrm>
        </p:grpSpPr>
        <p:sp>
          <p:nvSpPr>
            <p:cNvPr id="21" name="文本框 20"/>
            <p:cNvSpPr txBox="1"/>
            <p:nvPr/>
          </p:nvSpPr>
          <p:spPr bwMode="auto">
            <a:xfrm flipH="0" flipV="0">
              <a:off x="0" y="0"/>
              <a:ext cx="3482634" cy="396163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normAutofit/>
            </a:bodyPr>
            <a:lstStyle/>
            <a:p>
              <a:pPr>
                <a:defRPr/>
              </a:pPr>
              <a:r>
                <a:rPr sz="1600" b="0" i="0" u="none">
                  <a:solidFill>
                    <a:schemeClr val="tx1"/>
                  </a:solidFill>
                  <a:latin typeface="Liberation Sans"/>
                  <a:ea typeface="Liberation Sans"/>
                  <a:cs typeface="Liberation Sans"/>
                </a:rPr>
                <a:t>Что такое асинхронность?</a:t>
              </a:r>
              <a:endParaRPr sz="1600">
                <a:solidFill>
                  <a:schemeClr val="tx1"/>
                </a:solidFill>
              </a:endParaRPr>
            </a:p>
          </p:txBody>
        </p:sp>
        <p:sp>
          <p:nvSpPr>
            <p:cNvPr id="22" name="文本框 21"/>
            <p:cNvSpPr txBox="1"/>
            <p:nvPr/>
          </p:nvSpPr>
          <p:spPr bwMode="auto">
            <a:xfrm>
              <a:off x="2834" y="429177"/>
              <a:ext cx="3479799" cy="702174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normAutofit fontScale="80000" lnSpcReduction="4000"/>
            </a:bodyPr>
            <a:lstStyle/>
            <a:p>
              <a:pPr>
                <a:defRPr/>
              </a:pPr>
              <a:r>
                <a:rPr sz="1400" b="0" i="0" u="none">
                  <a:solidFill>
                    <a:schemeClr val="tx1"/>
                  </a:solidFill>
                  <a:latin typeface="Liberation Sans"/>
                  <a:ea typeface="Liberation Sans"/>
                  <a:cs typeface="Liberation Sans"/>
                </a:rPr>
                <a:t>Асинхронность в программировании — выполнение процесса в неблокирующем режиме системного вызова, что позволяет потоку программы продолжить обработку.</a:t>
              </a:r>
              <a:endParaRPr sz="1400">
                <a:solidFill>
                  <a:schemeClr val="tx1"/>
                </a:solidFill>
              </a:endParaRPr>
            </a:p>
          </p:txBody>
        </p:sp>
      </p:grpSp>
      <p:sp>
        <p:nvSpPr>
          <p:cNvPr id="23" name="文本框 22"/>
          <p:cNvSpPr txBox="1"/>
          <p:nvPr/>
        </p:nvSpPr>
        <p:spPr bwMode="auto">
          <a:xfrm flipH="0" flipV="0">
            <a:off x="3470909" y="4602479"/>
            <a:ext cx="3521414" cy="56007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sz="1600" b="0" i="0" u="none">
                <a:solidFill>
                  <a:schemeClr val="tx1"/>
                </a:solidFill>
                <a:latin typeface="Liberation Sans"/>
                <a:ea typeface="Liberation Sans"/>
                <a:cs typeface="Liberation Sans"/>
              </a:rPr>
              <a:t>Параллелизм и конкурентность</a:t>
            </a:r>
            <a:endParaRPr sz="16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1" advTm="2000">
        <p:wipe dir="l"/>
      </p:transition>
    </mc:Choice>
    <mc:Fallback>
      <p:transition spd="slow" advClick="1" advTm="2000">
        <p:wipe dir="l"/>
      </p:transition>
    </mc:Fallback>
  </mc:AlternateContent>
  <p:timing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3" descr="1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0"/>
            <a:ext cx="12192000" cy="6858635"/>
          </a:xfrm>
          <a:prstGeom prst="rect">
            <a:avLst/>
          </a:prstGeom>
        </p:spPr>
      </p:pic>
      <p:pic>
        <p:nvPicPr>
          <p:cNvPr id="5" name="图片 4" descr="2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766445" y="0"/>
            <a:ext cx="10963910" cy="685292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 bwMode="auto">
          <a:xfrm>
            <a:off x="2006600" y="1633220"/>
            <a:ext cx="6322695" cy="1568450"/>
          </a:xfrm>
          <a:prstGeom prst="rect">
            <a:avLst/>
          </a:prstGeom>
          <a:noFill/>
        </p:spPr>
        <p:txBody>
          <a:bodyPr wrap="square" rtlCol="0" anchor="t">
            <a:normAutofit/>
          </a:bodyPr>
          <a:lstStyle/>
          <a:p>
            <a:pPr>
              <a:defRPr/>
            </a:pPr>
            <a:r>
              <a:rPr lang="en-US" sz="9600">
                <a:solidFill>
                  <a:srgbClr val="F6BFDE">
                    <a:alpha val="53000"/>
                  </a:srgbClr>
                </a:solidFill>
                <a:latin typeface="思源黑体 Light"/>
                <a:ea typeface="思源黑体 CN Light"/>
              </a:rPr>
              <a:t>PART TWO</a:t>
            </a:r>
            <a:endParaRPr/>
          </a:p>
        </p:txBody>
      </p:sp>
      <p:sp>
        <p:nvSpPr>
          <p:cNvPr id="9" name="文本框 8"/>
          <p:cNvSpPr txBox="1"/>
          <p:nvPr/>
        </p:nvSpPr>
        <p:spPr bwMode="auto">
          <a:xfrm>
            <a:off x="2106930" y="2461260"/>
            <a:ext cx="5943600" cy="97536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sz="2800" b="0" i="0" u="none">
                <a:solidFill>
                  <a:schemeClr val="tx1"/>
                </a:solidFill>
                <a:latin typeface="Liberation Sans"/>
                <a:ea typeface="Liberation Sans"/>
                <a:cs typeface="Liberation Sans"/>
              </a:rPr>
              <a:t>Часть </a:t>
            </a:r>
            <a:r>
              <a:rPr sz="2800" b="0" i="0" u="none">
                <a:solidFill>
                  <a:schemeClr val="tx1"/>
                </a:solidFill>
                <a:latin typeface="Liberation Sans"/>
                <a:ea typeface="Liberation Sans"/>
                <a:cs typeface="Liberation Sans"/>
              </a:rPr>
              <a:t>2: Лучшие практики и особенности использования</a:t>
            </a:r>
            <a:endParaRPr sz="28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1" advTm="2000">
        <p:wipe dir="l"/>
      </p:transition>
    </mc:Choice>
    <mc:Fallback>
      <p:transition spd="slow" advClick="1" advTm="2000">
        <p:wipe dir="l"/>
      </p:transition>
    </mc:Fallback>
  </mc:AlternateContent>
  <p:timing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 bwMode="auto">
          <a:xfrm>
            <a:off x="160338" y="164783"/>
            <a:ext cx="2775266" cy="615950"/>
            <a:chOff x="9715" y="1595"/>
            <a:chExt cx="4370" cy="970"/>
          </a:xfrm>
        </p:grpSpPr>
        <p:pic>
          <p:nvPicPr>
            <p:cNvPr id="8" name="图片 7" descr="2"/>
            <p:cNvPicPr>
              <a:picLocks noChangeAspect="1"/>
            </p:cNvPicPr>
            <p:nvPr/>
          </p:nvPicPr>
          <p:blipFill>
            <a:blip r:embed="rId2"/>
            <a:srcRect l="24690" t="11861" r="20426" b="15864"/>
            <a:stretch/>
          </p:blipFill>
          <p:spPr bwMode="auto">
            <a:xfrm rot="5640000">
              <a:off x="9695" y="1615"/>
              <a:ext cx="970" cy="931"/>
            </a:xfrm>
            <a:prstGeom prst="rect">
              <a:avLst/>
            </a:prstGeom>
          </p:spPr>
        </p:pic>
        <p:sp>
          <p:nvSpPr>
            <p:cNvPr id="12" name="文本框 11"/>
            <p:cNvSpPr txBox="1"/>
            <p:nvPr/>
          </p:nvSpPr>
          <p:spPr bwMode="auto">
            <a:xfrm>
              <a:off x="10003" y="1642"/>
              <a:ext cx="4082" cy="792"/>
            </a:xfrm>
            <a:prstGeom prst="rect">
              <a:avLst/>
            </a:prstGeom>
            <a:noFill/>
          </p:spPr>
          <p:txBody>
            <a:bodyPr wrap="square" rtlCol="0" anchor="t">
              <a:normAutofit/>
            </a:bodyPr>
            <a:lstStyle/>
            <a:p>
              <a:pPr algn="just">
                <a:lnSpc>
                  <a:spcPct val="100000"/>
                </a:lnSpc>
                <a:defRPr/>
              </a:pPr>
              <a:r>
                <a:rPr lang="en-US" sz="270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SC"/>
                  <a:ea typeface="Source Han Sans SC"/>
                  <a:cs typeface="字魂35号-经典雅黑"/>
                </a:rPr>
                <a:t>Click to enter</a:t>
              </a:r>
              <a:endParaRPr/>
            </a:p>
          </p:txBody>
        </p:sp>
      </p:grpSp>
      <p:grpSp>
        <p:nvGrpSpPr>
          <p:cNvPr id="6" name="组合 5"/>
          <p:cNvGrpSpPr/>
          <p:nvPr/>
        </p:nvGrpSpPr>
        <p:grpSpPr bwMode="auto">
          <a:xfrm>
            <a:off x="1384618" y="1521460"/>
            <a:ext cx="4094162" cy="1384081"/>
            <a:chOff x="2181" y="2396"/>
            <a:chExt cx="6447" cy="2180"/>
          </a:xfrm>
        </p:grpSpPr>
        <p:grpSp>
          <p:nvGrpSpPr>
            <p:cNvPr id="2" name="组合 1"/>
            <p:cNvGrpSpPr/>
            <p:nvPr/>
          </p:nvGrpSpPr>
          <p:grpSpPr bwMode="auto">
            <a:xfrm>
              <a:off x="2181" y="2396"/>
              <a:ext cx="6019" cy="1360"/>
              <a:chOff x="9943" y="1732"/>
              <a:chExt cx="6019" cy="1360"/>
            </a:xfrm>
          </p:grpSpPr>
          <p:pic>
            <p:nvPicPr>
              <p:cNvPr id="3" name="图片 2" descr="2"/>
              <p:cNvPicPr>
                <a:picLocks noChangeAspect="1"/>
              </p:cNvPicPr>
              <p:nvPr/>
            </p:nvPicPr>
            <p:blipFill>
              <a:blip r:embed="rId2"/>
              <a:srcRect l="24690" t="11861" r="20426" b="15864"/>
              <a:stretch/>
            </p:blipFill>
            <p:spPr bwMode="auto">
              <a:xfrm rot="5640000" flipH="1">
                <a:off x="9866" y="2084"/>
                <a:ext cx="1084" cy="931"/>
              </a:xfrm>
              <a:prstGeom prst="rect">
                <a:avLst/>
              </a:prstGeom>
            </p:spPr>
          </p:pic>
          <p:sp>
            <p:nvSpPr>
              <p:cNvPr id="4" name="文本框 3"/>
              <p:cNvSpPr txBox="1"/>
              <p:nvPr/>
            </p:nvSpPr>
            <p:spPr bwMode="auto">
              <a:xfrm>
                <a:off x="10063" y="1732"/>
                <a:ext cx="1384" cy="1074"/>
              </a:xfrm>
              <a:prstGeom prst="rect">
                <a:avLst/>
              </a:prstGeom>
              <a:noFill/>
            </p:spPr>
            <p:txBody>
              <a:bodyPr wrap="square" rtlCol="0" anchor="t">
                <a:normAutofit/>
              </a:bodyPr>
              <a:lstStyle/>
              <a:p>
                <a:pPr algn="just">
                  <a:lnSpc>
                    <a:spcPct val="120000"/>
                  </a:lnSpc>
                  <a:defRPr/>
                </a:pPr>
                <a:r>
                  <a:rPr lang="en-US" sz="3200">
                    <a:solidFill>
                      <a:srgbClr val="242424"/>
                    </a:solidFill>
                    <a:latin typeface="Source Han Sans SC"/>
                    <a:ea typeface="Source Han Sans SC"/>
                    <a:cs typeface="字魂35号-经典雅黑"/>
                  </a:rPr>
                  <a:t>01</a:t>
                </a:r>
                <a:endParaRPr/>
              </a:p>
            </p:txBody>
          </p:sp>
          <p:sp>
            <p:nvSpPr>
              <p:cNvPr id="14" name="文本框 13"/>
              <p:cNvSpPr txBox="1"/>
              <p:nvPr/>
            </p:nvSpPr>
            <p:spPr bwMode="auto">
              <a:xfrm>
                <a:off x="11581" y="1976"/>
                <a:ext cx="4380" cy="696"/>
              </a:xfrm>
              <a:prstGeom prst="rect">
                <a:avLst/>
              </a:prstGeom>
              <a:noFill/>
            </p:spPr>
            <p:txBody>
              <a:bodyPr vertOverflow="overflow" horzOverflow="overflow" vert="horz" wrap="square" lIns="91440" tIns="45720" rIns="91440" bIns="45720" numCol="1" spcCol="0" rtlCol="0" fromWordArt="0" anchor="t" anchorCtr="0" forceAA="0" upright="0" compatLnSpc="0">
                <a:normAutofit fontScale="65000" lnSpcReduction="7000"/>
              </a:bodyPr>
              <a:lstStyle/>
              <a:p>
                <a:pPr algn="l">
                  <a:defRPr/>
                </a:pPr>
                <a:r>
                  <a:rPr lang="en-US" sz="2200" b="1" i="0" u="none" strike="noStrike" cap="none" spc="0">
                    <a:solidFill>
                      <a:srgbClr val="EE83C2"/>
                    </a:solidFill>
                    <a:latin typeface="思源黑体 Light"/>
                    <a:ea typeface="思源黑体 Light"/>
                    <a:cs typeface="思源黑体 Light"/>
                  </a:rPr>
                  <a:t>Избегание блокирующих операций</a:t>
                </a:r>
                <a:endParaRPr b="1"/>
              </a:p>
            </p:txBody>
          </p:sp>
        </p:grpSp>
        <p:sp>
          <p:nvSpPr>
            <p:cNvPr id="5" name="文本框 4"/>
            <p:cNvSpPr txBox="1"/>
            <p:nvPr/>
          </p:nvSpPr>
          <p:spPr bwMode="auto">
            <a:xfrm>
              <a:off x="3148" y="3470"/>
              <a:ext cx="5480" cy="1106"/>
            </a:xfrm>
            <a:prstGeom prst="rect">
              <a:avLst/>
            </a:prstGeom>
            <a:noFill/>
          </p:spPr>
          <p:txBody>
            <a:bodyPr wrap="square" rtlCol="0" anchor="t">
              <a:normAutofit/>
            </a:bodyPr>
            <a:lstStyle/>
            <a:p>
              <a:pPr>
                <a:lnSpc>
                  <a:spcPct val="128000"/>
                </a:lnSpc>
                <a:defRPr/>
              </a:pPr>
              <a:endParaRPr/>
            </a:p>
          </p:txBody>
        </p:sp>
      </p:grpSp>
      <p:grpSp>
        <p:nvGrpSpPr>
          <p:cNvPr id="17" name="组合 16"/>
          <p:cNvGrpSpPr/>
          <p:nvPr/>
        </p:nvGrpSpPr>
        <p:grpSpPr bwMode="auto">
          <a:xfrm>
            <a:off x="1460570" y="3782061"/>
            <a:ext cx="4094409" cy="1384079"/>
            <a:chOff x="0" y="0"/>
            <a:chExt cx="4094409" cy="1384079"/>
          </a:xfrm>
        </p:grpSpPr>
        <p:grpSp>
          <p:nvGrpSpPr>
            <p:cNvPr id="18" name="组合 17"/>
            <p:cNvGrpSpPr/>
            <p:nvPr/>
          </p:nvGrpSpPr>
          <p:grpSpPr bwMode="auto">
            <a:xfrm>
              <a:off x="0" y="0"/>
              <a:ext cx="3821973" cy="863226"/>
              <a:chOff x="0" y="0"/>
              <a:chExt cx="3821973" cy="863226"/>
            </a:xfrm>
          </p:grpSpPr>
          <p:pic>
            <p:nvPicPr>
              <p:cNvPr id="19" name="图片 18" descr="2"/>
              <p:cNvPicPr>
                <a:picLocks noChangeAspect="1"/>
              </p:cNvPicPr>
              <p:nvPr/>
            </p:nvPicPr>
            <p:blipFill>
              <a:blip r:embed="rId2"/>
              <a:srcRect l="24690" t="11861" r="20426" b="15864"/>
              <a:stretch/>
            </p:blipFill>
            <p:spPr bwMode="auto">
              <a:xfrm rot="5640000" flipH="1">
                <a:off x="-48651" y="223484"/>
                <a:ext cx="688393" cy="591090"/>
              </a:xfrm>
              <a:prstGeom prst="rect">
                <a:avLst/>
              </a:prstGeom>
            </p:spPr>
          </p:pic>
          <p:sp>
            <p:nvSpPr>
              <p:cNvPr id="20" name="文本框 19"/>
              <p:cNvSpPr txBox="1"/>
              <p:nvPr/>
            </p:nvSpPr>
            <p:spPr bwMode="auto">
              <a:xfrm>
                <a:off x="76453" y="0"/>
                <a:ext cx="878907" cy="681881"/>
              </a:xfrm>
              <a:prstGeom prst="rect">
                <a:avLst/>
              </a:prstGeom>
              <a:noFill/>
            </p:spPr>
            <p:txBody>
              <a:bodyPr wrap="square" rtlCol="0" anchor="t">
                <a:normAutofit/>
              </a:bodyPr>
              <a:lstStyle/>
              <a:p>
                <a:pPr algn="just">
                  <a:lnSpc>
                    <a:spcPct val="120000"/>
                  </a:lnSpc>
                  <a:defRPr/>
                </a:pPr>
                <a:r>
                  <a:rPr lang="en-US" sz="3200">
                    <a:solidFill>
                      <a:srgbClr val="242424"/>
                    </a:solidFill>
                    <a:latin typeface="Source Han Sans SC"/>
                    <a:ea typeface="Source Han Sans SC"/>
                    <a:cs typeface="字魂35号-经典雅黑"/>
                  </a:rPr>
                  <a:t>03</a:t>
                </a:r>
                <a:endParaRPr/>
              </a:p>
            </p:txBody>
          </p:sp>
          <p:sp>
            <p:nvSpPr>
              <p:cNvPr id="21" name="文本框 20"/>
              <p:cNvSpPr txBox="1"/>
              <p:nvPr/>
            </p:nvSpPr>
            <p:spPr bwMode="auto">
              <a:xfrm flipH="0" flipV="0">
                <a:off x="1040457" y="154915"/>
                <a:ext cx="2781515" cy="606448"/>
              </a:xfrm>
              <a:prstGeom prst="rect">
                <a:avLst/>
              </a:prstGeom>
              <a:noFill/>
            </p:spPr>
            <p:txBody>
              <a:bodyPr vertOverflow="overflow" horzOverflow="overflow" vert="horz" wrap="square" lIns="91440" tIns="45720" rIns="91440" bIns="45720" numCol="1" spcCol="0" rtlCol="0" fromWordArt="0" anchor="t" anchorCtr="0" forceAA="0" upright="0" compatLnSpc="0">
                <a:normAutofit/>
              </a:bodyPr>
              <a:lstStyle/>
              <a:p>
                <a:pPr algn="l">
                  <a:defRPr/>
                </a:pPr>
                <a:r>
                  <a:rPr lang="en-US" sz="1400" b="1" i="0" u="none" strike="noStrike" cap="none" spc="0">
                    <a:solidFill>
                      <a:srgbClr val="EE83C2"/>
                    </a:solidFill>
                    <a:latin typeface="思源黑体 Light"/>
                    <a:ea typeface="思源黑体 Light"/>
                    <a:cs typeface="思源黑体 Light"/>
                  </a:rPr>
                  <a:t>Мониторинг и отладка асинхронных приложений</a:t>
                </a:r>
                <a:endParaRPr sz="1400" b="1"/>
              </a:p>
            </p:txBody>
          </p:sp>
        </p:grpSp>
        <p:sp>
          <p:nvSpPr>
            <p:cNvPr id="22" name="文本框 21"/>
            <p:cNvSpPr txBox="1"/>
            <p:nvPr/>
          </p:nvSpPr>
          <p:spPr bwMode="auto">
            <a:xfrm>
              <a:off x="614340" y="681881"/>
              <a:ext cx="3480069" cy="702198"/>
            </a:xfrm>
            <a:prstGeom prst="rect">
              <a:avLst/>
            </a:prstGeom>
            <a:noFill/>
          </p:spPr>
          <p:txBody>
            <a:bodyPr wrap="square" rtlCol="0" anchor="t">
              <a:normAutofit/>
            </a:bodyPr>
            <a:lstStyle/>
            <a:p>
              <a:pPr>
                <a:lnSpc>
                  <a:spcPct val="128000"/>
                </a:lnSpc>
                <a:defRPr/>
              </a:pPr>
              <a:endParaRPr/>
            </a:p>
          </p:txBody>
        </p:sp>
      </p:grpSp>
      <p:grpSp>
        <p:nvGrpSpPr>
          <p:cNvPr id="23" name="组合 22"/>
          <p:cNvGrpSpPr/>
          <p:nvPr/>
        </p:nvGrpSpPr>
        <p:grpSpPr bwMode="auto">
          <a:xfrm>
            <a:off x="6528118" y="3782061"/>
            <a:ext cx="4094162" cy="1384080"/>
            <a:chOff x="2181" y="2396"/>
            <a:chExt cx="6447" cy="2180"/>
          </a:xfrm>
        </p:grpSpPr>
        <p:grpSp>
          <p:nvGrpSpPr>
            <p:cNvPr id="24" name="组合 23"/>
            <p:cNvGrpSpPr/>
            <p:nvPr/>
          </p:nvGrpSpPr>
          <p:grpSpPr bwMode="auto">
            <a:xfrm>
              <a:off x="2181" y="2396"/>
              <a:ext cx="6019" cy="1360"/>
              <a:chOff x="9943" y="1732"/>
              <a:chExt cx="6019" cy="1360"/>
            </a:xfrm>
          </p:grpSpPr>
          <p:pic>
            <p:nvPicPr>
              <p:cNvPr id="25" name="图片 24" descr="2"/>
              <p:cNvPicPr>
                <a:picLocks noChangeAspect="1"/>
              </p:cNvPicPr>
              <p:nvPr/>
            </p:nvPicPr>
            <p:blipFill>
              <a:blip r:embed="rId2"/>
              <a:srcRect l="24690" t="11861" r="20426" b="15864"/>
              <a:stretch/>
            </p:blipFill>
            <p:spPr bwMode="auto">
              <a:xfrm rot="5640000" flipH="1">
                <a:off x="9866" y="2084"/>
                <a:ext cx="1084" cy="931"/>
              </a:xfrm>
              <a:prstGeom prst="rect">
                <a:avLst/>
              </a:prstGeom>
            </p:spPr>
          </p:pic>
          <p:sp>
            <p:nvSpPr>
              <p:cNvPr id="26" name="文本框 25"/>
              <p:cNvSpPr txBox="1"/>
              <p:nvPr/>
            </p:nvSpPr>
            <p:spPr bwMode="auto">
              <a:xfrm>
                <a:off x="10063" y="1732"/>
                <a:ext cx="1384" cy="1074"/>
              </a:xfrm>
              <a:prstGeom prst="rect">
                <a:avLst/>
              </a:prstGeom>
              <a:noFill/>
            </p:spPr>
            <p:txBody>
              <a:bodyPr wrap="square" rtlCol="0" anchor="t">
                <a:normAutofit/>
              </a:bodyPr>
              <a:lstStyle/>
              <a:p>
                <a:pPr algn="just">
                  <a:lnSpc>
                    <a:spcPct val="120000"/>
                  </a:lnSpc>
                  <a:defRPr/>
                </a:pPr>
                <a:r>
                  <a:rPr lang="en-US" sz="3200">
                    <a:solidFill>
                      <a:srgbClr val="242424"/>
                    </a:solidFill>
                    <a:latin typeface="Source Han Sans SC"/>
                    <a:ea typeface="Source Han Sans SC"/>
                    <a:cs typeface="字魂35号-经典雅黑"/>
                  </a:rPr>
                  <a:t>04</a:t>
                </a:r>
                <a:endParaRPr/>
              </a:p>
            </p:txBody>
          </p:sp>
          <p:sp>
            <p:nvSpPr>
              <p:cNvPr id="27" name="文本框 26"/>
              <p:cNvSpPr txBox="1"/>
              <p:nvPr/>
            </p:nvSpPr>
            <p:spPr bwMode="auto">
              <a:xfrm>
                <a:off x="11581" y="1976"/>
                <a:ext cx="4380" cy="696"/>
              </a:xfrm>
              <a:prstGeom prst="rect">
                <a:avLst/>
              </a:prstGeom>
              <a:noFill/>
            </p:spPr>
            <p:txBody>
              <a:bodyPr vertOverflow="overflow" horzOverflow="overflow" vert="horz" wrap="square" lIns="91440" tIns="45720" rIns="91440" bIns="45720" numCol="1" spcCol="0" rtlCol="0" fromWordArt="0" anchor="t" anchorCtr="0" forceAA="0" upright="0" compatLnSpc="0">
                <a:normAutofit fontScale="60000" lnSpcReduction="8000"/>
              </a:bodyPr>
              <a:lstStyle/>
              <a:p>
                <a:pPr algn="l">
                  <a:defRPr/>
                </a:pPr>
                <a:r>
                  <a:rPr lang="en-US" sz="2300" b="1" i="0" u="none" strike="noStrike" cap="none" spc="0">
                    <a:solidFill>
                      <a:srgbClr val="EE83C2"/>
                    </a:solidFill>
                    <a:latin typeface="思源黑体 Light"/>
                    <a:ea typeface="思源黑体 Light"/>
                    <a:cs typeface="思源黑体 Light"/>
                  </a:rPr>
                  <a:t>Производительность и масштабируемость</a:t>
                </a:r>
                <a:endParaRPr b="1"/>
              </a:p>
            </p:txBody>
          </p:sp>
        </p:grpSp>
        <p:sp>
          <p:nvSpPr>
            <p:cNvPr id="28" name="文本框 27"/>
            <p:cNvSpPr txBox="1"/>
            <p:nvPr/>
          </p:nvSpPr>
          <p:spPr bwMode="auto">
            <a:xfrm>
              <a:off x="3148" y="3470"/>
              <a:ext cx="5480" cy="1106"/>
            </a:xfrm>
            <a:prstGeom prst="rect">
              <a:avLst/>
            </a:prstGeom>
            <a:noFill/>
          </p:spPr>
          <p:txBody>
            <a:bodyPr wrap="square" rtlCol="0" anchor="t">
              <a:normAutofit/>
            </a:bodyPr>
            <a:lstStyle/>
            <a:p>
              <a:pPr>
                <a:lnSpc>
                  <a:spcPct val="128000"/>
                </a:lnSpc>
                <a:defRPr/>
              </a:pPr>
              <a:endParaRPr/>
            </a:p>
          </p:txBody>
        </p:sp>
      </p:grpSp>
      <p:cxnSp>
        <p:nvCxnSpPr>
          <p:cNvPr id="29" name="直接连接符 28"/>
          <p:cNvCxnSpPr>
            <a:cxnSpLocks/>
          </p:cNvCxnSpPr>
          <p:nvPr/>
        </p:nvCxnSpPr>
        <p:spPr bwMode="auto">
          <a:xfrm>
            <a:off x="781050" y="3429000"/>
            <a:ext cx="10629900" cy="0"/>
          </a:xfrm>
          <a:prstGeom prst="line">
            <a:avLst/>
          </a:prstGeom>
          <a:ln>
            <a:gradFill>
              <a:gsLst>
                <a:gs pos="0">
                  <a:srgbClr val="F0E0F2"/>
                </a:gs>
                <a:gs pos="51000">
                  <a:srgbClr val="F7B3E6"/>
                </a:gs>
                <a:gs pos="100000">
                  <a:srgbClr val="F0E0F2">
                    <a:alpha val="0"/>
                  </a:srgbClr>
                </a:gs>
              </a:gsLst>
              <a:lin ang="108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>
            <a:cxnSpLocks/>
          </p:cNvCxnSpPr>
          <p:nvPr/>
        </p:nvCxnSpPr>
        <p:spPr bwMode="auto">
          <a:xfrm flipV="1">
            <a:off x="5947410" y="1149350"/>
            <a:ext cx="12700" cy="4559300"/>
          </a:xfrm>
          <a:prstGeom prst="line">
            <a:avLst/>
          </a:prstGeom>
          <a:ln>
            <a:gradFill>
              <a:gsLst>
                <a:gs pos="0">
                  <a:srgbClr val="F0E0F2"/>
                </a:gs>
                <a:gs pos="51000">
                  <a:srgbClr val="F7B3E6"/>
                </a:gs>
                <a:gs pos="100000">
                  <a:srgbClr val="F0E0F2">
                    <a:alpha val="0"/>
                  </a:srgbClr>
                </a:gs>
              </a:gsLst>
              <a:lin ang="108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/>
          <p:cNvGrpSpPr/>
          <p:nvPr/>
        </p:nvGrpSpPr>
        <p:grpSpPr bwMode="auto">
          <a:xfrm rot="0" flipH="0" flipV="0">
            <a:off x="6451669" y="1521459"/>
            <a:ext cx="4445904" cy="883004"/>
            <a:chOff x="0" y="0"/>
            <a:chExt cx="4445904" cy="883004"/>
          </a:xfrm>
        </p:grpSpPr>
        <p:pic>
          <p:nvPicPr>
            <p:cNvPr id="10" name="图片 9" descr="2"/>
            <p:cNvPicPr>
              <a:picLocks noChangeAspect="1"/>
            </p:cNvPicPr>
            <p:nvPr/>
          </p:nvPicPr>
          <p:blipFill>
            <a:blip r:embed="rId2"/>
            <a:srcRect l="24690" t="11861" r="20426" b="15864"/>
            <a:stretch/>
          </p:blipFill>
          <p:spPr bwMode="auto">
            <a:xfrm rot="5640000" flipH="1">
              <a:off x="-48650" y="223484"/>
              <a:ext cx="688393" cy="591091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 bwMode="auto">
            <a:xfrm>
              <a:off x="76453" y="0"/>
              <a:ext cx="878907" cy="681881"/>
            </a:xfrm>
            <a:prstGeom prst="rect">
              <a:avLst/>
            </a:prstGeom>
            <a:noFill/>
          </p:spPr>
          <p:txBody>
            <a:bodyPr wrap="square" rtlCol="0" anchor="t">
              <a:normAutofit/>
            </a:bodyPr>
            <a:lstStyle/>
            <a:p>
              <a:pPr algn="just">
                <a:lnSpc>
                  <a:spcPct val="120000"/>
                </a:lnSpc>
                <a:defRPr/>
              </a:pPr>
              <a:r>
                <a:rPr lang="en-US" sz="3200">
                  <a:solidFill>
                    <a:srgbClr val="242424"/>
                  </a:solidFill>
                  <a:latin typeface="Source Han Sans SC"/>
                  <a:ea typeface="Source Han Sans SC"/>
                  <a:cs typeface="字魂35号-经典雅黑"/>
                </a:rPr>
                <a:t>02</a:t>
              </a:r>
              <a:endParaRPr/>
            </a:p>
          </p:txBody>
        </p:sp>
        <p:sp>
          <p:nvSpPr>
            <p:cNvPr id="13" name="文本框 12"/>
            <p:cNvSpPr txBox="1"/>
            <p:nvPr/>
          </p:nvSpPr>
          <p:spPr bwMode="auto">
            <a:xfrm flipH="0" flipV="0">
              <a:off x="1040458" y="154915"/>
              <a:ext cx="3405446" cy="72808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normAutofit/>
            </a:bodyPr>
            <a:lstStyle/>
            <a:p>
              <a:pPr algn="l">
                <a:defRPr/>
              </a:pPr>
              <a:r>
                <a:rPr lang="en-US" sz="1400" b="1" i="0" u="none" strike="noStrike" cap="none" spc="0">
                  <a:solidFill>
                    <a:srgbClr val="EE83C2"/>
                  </a:solidFill>
                  <a:latin typeface="思源黑体 Light"/>
                  <a:ea typeface="思源黑体 Light"/>
                  <a:cs typeface="思源黑体 Light"/>
                </a:rPr>
                <a:t>Работа с исключениями в асинхронном коде</a:t>
              </a:r>
              <a:endParaRPr sz="1400" b="1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1" advTm="2000">
        <p:wipe dir="l"/>
      </p:transition>
    </mc:Choice>
    <mc:Fallback>
      <p:transition spd="slow" advClick="1" advTm="2000">
        <p:wipe dir="l"/>
      </p:transition>
    </mc:Fallback>
  </mc:AlternateContent>
  <p:timing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3" descr="1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0"/>
            <a:ext cx="12192000" cy="6858635"/>
          </a:xfrm>
          <a:prstGeom prst="rect">
            <a:avLst/>
          </a:prstGeom>
        </p:spPr>
      </p:pic>
      <p:pic>
        <p:nvPicPr>
          <p:cNvPr id="5" name="图片 4" descr="2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766445" y="0"/>
            <a:ext cx="10963910" cy="685292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 bwMode="auto">
          <a:xfrm>
            <a:off x="2006600" y="1633220"/>
            <a:ext cx="8684260" cy="1568450"/>
          </a:xfrm>
          <a:prstGeom prst="rect">
            <a:avLst/>
          </a:prstGeom>
          <a:noFill/>
        </p:spPr>
        <p:txBody>
          <a:bodyPr wrap="square" rtlCol="0" anchor="t">
            <a:normAutofit/>
          </a:bodyPr>
          <a:lstStyle/>
          <a:p>
            <a:pPr>
              <a:defRPr/>
            </a:pPr>
            <a:r>
              <a:rPr lang="en-US" sz="9600">
                <a:solidFill>
                  <a:srgbClr val="F6BFDE">
                    <a:alpha val="53000"/>
                  </a:srgbClr>
                </a:solidFill>
                <a:latin typeface="思源黑体 Light"/>
                <a:ea typeface="思源黑体 CN Light"/>
              </a:rPr>
              <a:t>PART THREE</a:t>
            </a:r>
            <a:endParaRPr/>
          </a:p>
        </p:txBody>
      </p:sp>
      <p:sp>
        <p:nvSpPr>
          <p:cNvPr id="9" name="文本框 8"/>
          <p:cNvSpPr txBox="1"/>
          <p:nvPr/>
        </p:nvSpPr>
        <p:spPr bwMode="auto">
          <a:xfrm>
            <a:off x="2106930" y="2461260"/>
            <a:ext cx="5943600" cy="97536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65000" lnSpcReduction="7000"/>
          </a:bodyPr>
          <a:lstStyle/>
          <a:p>
            <a:pPr>
              <a:lnSpc>
                <a:spcPct val="100000"/>
              </a:lnSpc>
              <a:defRPr/>
            </a:pPr>
            <a:r>
              <a:rPr lang="en-US" sz="5800" b="0" i="0" u="none" strike="noStrike" cap="none" spc="0">
                <a:solidFill>
                  <a:srgbClr val="242424"/>
                </a:solidFill>
                <a:latin typeface="Source Han Sans SC"/>
                <a:ea typeface="Source Han Sans SC"/>
                <a:cs typeface="Source Han Sans SC"/>
              </a:rPr>
              <a:t>Асинхронность в Python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1" advTm="2000">
        <p:wipe dir="l"/>
      </p:transition>
    </mc:Choice>
    <mc:Fallback>
      <p:transition spd="slow" advClick="1" advTm="2000">
        <p:wipe dir="l"/>
      </p:transition>
    </mc:Fallback>
  </mc:AlternateContent>
  <p:timing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波形 1"/>
          <p:cNvSpPr/>
          <p:nvPr/>
        </p:nvSpPr>
        <p:spPr bwMode="auto">
          <a:xfrm flipV="1">
            <a:off x="0" y="3437255"/>
            <a:ext cx="12192635" cy="76200"/>
          </a:xfrm>
          <a:prstGeom prst="wave">
            <a:avLst>
              <a:gd name="adj1" fmla="val 12500"/>
              <a:gd name="adj2" fmla="val -8309"/>
            </a:avLst>
          </a:prstGeom>
          <a:noFill/>
          <a:ln>
            <a:gradFill>
              <a:gsLst>
                <a:gs pos="0">
                  <a:srgbClr val="F6BFDE"/>
                </a:gs>
                <a:gs pos="52000">
                  <a:srgbClr val="EE83C2"/>
                </a:gs>
                <a:gs pos="100000">
                  <a:srgbClr val="F7B3E6">
                    <a:alpha val="100000"/>
                  </a:srgbClr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pic>
        <p:nvPicPr>
          <p:cNvPr id="1336284607" name=""/>
          <p:cNvPicPr>
            <a:picLocks noChangeAspect="1"/>
          </p:cNvPicPr>
          <p:nvPr/>
        </p:nvPicPr>
        <p:blipFill>
          <a:blip r:embed="rId2"/>
          <a:srcRect l="0" t="0" r="19593" b="0"/>
          <a:stretch/>
        </p:blipFill>
        <p:spPr bwMode="auto">
          <a:xfrm flipH="0" flipV="0">
            <a:off x="1578768" y="755967"/>
            <a:ext cx="3632380" cy="5438774"/>
          </a:xfrm>
          <a:prstGeom prst="rect">
            <a:avLst/>
          </a:prstGeom>
        </p:spPr>
      </p:pic>
      <p:pic>
        <p:nvPicPr>
          <p:cNvPr id="36273251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7487624" y="755115"/>
            <a:ext cx="3178902" cy="54396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1" advTm="2000">
        <p:wipe dir="l"/>
      </p:transition>
    </mc:Choice>
    <mc:Fallback>
      <p:transition spd="slow" advClick="1" advTm="2000">
        <p:wipe dir="l"/>
      </p:transition>
    </mc:Fallback>
  </mc:AlternateContent>
  <p:timing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3" descr="1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0"/>
            <a:ext cx="12192000" cy="6858635"/>
          </a:xfrm>
          <a:prstGeom prst="rect">
            <a:avLst/>
          </a:prstGeom>
        </p:spPr>
      </p:pic>
      <p:pic>
        <p:nvPicPr>
          <p:cNvPr id="5" name="图片 4" descr="2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823594" y="43814"/>
            <a:ext cx="10963910" cy="685292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 bwMode="auto">
          <a:xfrm flipH="0" flipV="0">
            <a:off x="2564764" y="2101849"/>
            <a:ext cx="6923109" cy="2736849"/>
          </a:xfrm>
          <a:prstGeom prst="rect">
            <a:avLst/>
          </a:prstGeom>
          <a:noFill/>
        </p:spPr>
        <p:txBody>
          <a:bodyPr wrap="square" rtlCol="0" anchor="t">
            <a:norm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5800">
                <a:solidFill>
                  <a:srgbClr val="242424"/>
                </a:solidFill>
                <a:latin typeface="Source Han Sans SC"/>
                <a:ea typeface="Source Han Sans SC"/>
                <a:cs typeface="字魂35号-经典雅黑"/>
              </a:rPr>
              <a:t>Спасибо за внимание!</a:t>
            </a:r>
            <a:endParaRPr sz="5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1" advTm="2000">
        <p:wipe dir="l"/>
      </p:transition>
    </mc:Choice>
    <mc:Fallback>
      <p:transition spd="slow" advClick="1" advTm="2000">
        <p:wipe dir="l"/>
      </p:transition>
    </mc:Fallback>
  </mc:AlternateContent>
  <p:timing/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Calibri"/>
        <a:cs typeface="Arial"/>
      </a:majorFont>
      <a:minorFont>
        <a:latin typeface="Calibri"/>
        <a:ea typeface="Calibri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R7-Office/2024.1.1.375</Application>
  <DocSecurity>0</DocSecurity>
  <PresentationFormat>自定义</PresentationFormat>
  <Paragraphs>0</Paragraphs>
  <Slides>9</Slides>
  <Notes>9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Administrator</dc:creator>
  <cp:keywords/>
  <dc:description/>
  <dc:identifier/>
  <dc:language/>
  <cp:lastModifiedBy>Кирилл Фирсов</cp:lastModifiedBy>
  <cp:revision>15</cp:revision>
  <dcterms:created xsi:type="dcterms:W3CDTF">2022-05-11T07:29:18Z</dcterms:created>
  <dcterms:modified xsi:type="dcterms:W3CDTF">2024-06-07T11:51:26Z</dcterms:modified>
  <cp:category/>
  <cp:contentStatus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